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57" r:id="rId5"/>
    <p:sldId id="269" r:id="rId6"/>
    <p:sldId id="260" r:id="rId7"/>
    <p:sldId id="263" r:id="rId8"/>
    <p:sldId id="261" r:id="rId9"/>
    <p:sldId id="262" r:id="rId10"/>
    <p:sldId id="264" r:id="rId11"/>
    <p:sldId id="266" r:id="rId12"/>
    <p:sldId id="265" r:id="rId13"/>
    <p:sldId id="270" r:id="rId14"/>
    <p:sldId id="267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87"/>
    <p:restoredTop sz="94711"/>
  </p:normalViewPr>
  <p:slideViewPr>
    <p:cSldViewPr snapToGrid="0">
      <p:cViewPr>
        <p:scale>
          <a:sx n="155" d="100"/>
          <a:sy n="155" d="100"/>
        </p:scale>
        <p:origin x="4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C4753-A40E-3B42-B52D-F37150DB2A43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AD470-7610-A74D-8142-5E65014F1D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852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D470-7610-A74D-8142-5E65014F1D5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901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012C1-9002-D58B-A9A6-A87499C78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7A4237-F4D3-0630-0A27-2D6F1C9ED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F091C-B28C-39D9-E7EF-A1C309CD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AB32F-A0A6-5F71-6772-43016F8B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B3D89-F9A6-0B7A-980A-9615EA4D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2423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1F4B0-BFBA-0854-A66C-E0936C3B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116022-CD1E-B1DC-DB35-8E43A2019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2546A8-C520-F0CA-64BA-AB4D069E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8EBD80-A722-50A5-4A51-922C59A89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D7F75-E6FB-26B2-4593-E9DB8653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210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02A545-251D-8185-A96E-C4174A6D0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55F4BF-DA11-84ED-1558-8CA62F6EF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17B87-3DFD-FAD8-E307-7F3ED7E0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A846E-2DE2-D39A-2872-A46C3C55A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574DC-96C1-B648-E5A0-BBCF65D0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012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719D8-EE95-9A11-C3DE-1799AF01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718CD-6688-011B-92A4-CEC3E7175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1FA68-7DF0-5BFF-5151-0F8CEAEA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FFFB8-2E9A-090B-165D-9DE62C8B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D19150-FEBD-4751-2857-E25D13BA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04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BA11A-31D3-77F7-F9E4-30D8C5D8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AEE0C3-A223-3EF0-F2CB-43C784E26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B9B8A-AF8E-4F1E-2C4A-E7714A41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91E7F-1564-9E14-B6BD-923A4603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A25BD-9641-64B2-BF2C-5CC2C531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193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81BF4-FEC4-4DFB-9AC6-B6E1CD71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A50E26-1E20-1E45-F26B-570136DC5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A63684-ECB4-1441-90DA-E097923E9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FEE0BD-8E53-7DC6-F6B6-91B298E3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AF3C02-B502-311E-B04A-292D935B2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2D21D0-F5EC-9D97-349E-C49A9FEC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34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4C860-D17A-08A1-8610-186A7DD1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A78B1-7301-7C2C-E35F-5E0DFD465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AA823-CA2C-0D8F-17DE-F37924C31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61517A-975E-78CD-2790-7743EE8B5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19EEF7-89CB-30D2-254D-8E4D41E25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18B82F-6827-F8D6-D032-F254AE29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19F23D-8989-4B70-5C54-22C8E06D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88A0D1-5A4F-6C25-A950-98926908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963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33939-9F0C-AA3A-EDB8-15FE32249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CBA58-B4D8-792C-72E3-18D9E1ED6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148CA7-846F-626C-ED2B-9404784E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9F1C79-310F-EF76-470A-54A27802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5161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056AF4-329D-4763-82A9-B5602930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940DE2-5956-70CA-5F1D-DE511AA6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8AE27-A463-D6EC-1DDE-326E3597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517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2D4E9-7C01-6096-18E0-6573C60D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5A0A4-072A-17E7-32B4-52237BF9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F9BF38-0BBB-E4D0-2AE0-C1949AAC5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1F98F7-0724-B1FE-3631-0ADD2E72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47248-53B1-6256-B92F-41D176D6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CC4F3-3133-1691-7467-18530467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800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36003-639B-5C6A-9207-64E87285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AE0A12-C9FA-B6A0-52B8-0FDDAA3AB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87BB73-50B2-B768-1864-FC2D256CE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106511-B37F-0A9B-D19F-91190989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442A35-049F-0DE5-6BA4-618A7132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279964-2982-26DB-4A33-FE19F2E1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045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D9C6C6-A3C0-5A4D-F58F-4536FB11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EE096B-C452-9219-A36E-AEE4CE62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01139-807B-D86C-65E3-B6BF9C570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041E86-AA25-BE4A-A9B0-54F20C979251}" type="datetimeFigureOut">
              <a:rPr kumimoji="1" lang="ko-KR" altLang="en-US" smtClean="0"/>
              <a:t>2025. 4. 17.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7C368-8BB3-D3A4-C717-9824973C5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6094CA-04B4-1511-7156-C5A5978D7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E0CECA-2FE5-F04A-B8A0-455FFC81C6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63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D439D-C6F3-F33E-A4CF-37B0E2E56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505" y="1122363"/>
            <a:ext cx="10760990" cy="2387600"/>
          </a:xfrm>
        </p:spPr>
        <p:txBody>
          <a:bodyPr anchor="b">
            <a:normAutofit/>
          </a:bodyPr>
          <a:lstStyle/>
          <a:p>
            <a:r>
              <a:rPr kumimoji="1" lang="en-US" altLang="ko-KR" sz="4800" dirty="0"/>
              <a:t>Optimized GPIO Circuit Design</a:t>
            </a:r>
            <a:br>
              <a:rPr kumimoji="1" lang="en-US" altLang="ko-KR" sz="4800" dirty="0"/>
            </a:br>
            <a:r>
              <a:rPr kumimoji="1" lang="en-US" altLang="ko-KR" sz="4800" dirty="0"/>
              <a:t>for Pressure Sensor Array</a:t>
            </a:r>
            <a:endParaRPr kumimoji="1"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17CB56-B098-F796-443E-B881970ECF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en-US" altLang="ko-KR" dirty="0"/>
              <a:t>Capstone Design 2025-1, Team A#</a:t>
            </a:r>
          </a:p>
          <a:p>
            <a:r>
              <a:rPr kumimoji="1" lang="en-US" altLang="ko-KR" dirty="0"/>
              <a:t>2025.04.17</a:t>
            </a:r>
            <a:r>
              <a:rPr kumimoji="1" lang="ko-KR" altLang="en-US" dirty="0"/>
              <a:t> </a:t>
            </a:r>
            <a:r>
              <a:rPr kumimoji="1" lang="en-US" altLang="ko-KR"/>
              <a:t>Week 07</a:t>
            </a:r>
            <a:endParaRPr kumimoji="1" lang="en-US" altLang="ko-KR" dirty="0"/>
          </a:p>
          <a:p>
            <a:r>
              <a:rPr kumimoji="1" lang="en-US" altLang="ko-KR" dirty="0"/>
              <a:t>Presenter : </a:t>
            </a:r>
            <a:r>
              <a:rPr kumimoji="1" lang="ko-KR" altLang="en-US" dirty="0"/>
              <a:t>이진성</a:t>
            </a:r>
          </a:p>
        </p:txBody>
      </p:sp>
    </p:spTree>
    <p:extLst>
      <p:ext uri="{BB962C8B-B14F-4D97-AF65-F5344CB8AC3E}">
        <p14:creationId xmlns:p14="http://schemas.microsoft.com/office/powerpoint/2010/main" val="3354790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88788-6B75-77D8-307A-FC7BFD07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 IC, 3 GPIO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1801D-1DD9-5912-CFED-3CAB507D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122" name="Picture 2" descr="lightbox image">
            <a:extLst>
              <a:ext uri="{FF2B5EF4-FFF2-40B4-BE49-F238E27FC236}">
                <a16:creationId xmlns:a16="http://schemas.microsoft.com/office/drawing/2014/main" id="{2810C110-04ED-49AF-409D-41D2C0F0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90" y="1480236"/>
            <a:ext cx="5241010" cy="5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ightbox image">
            <a:extLst>
              <a:ext uri="{FF2B5EF4-FFF2-40B4-BE49-F238E27FC236}">
                <a16:creationId xmlns:a16="http://schemas.microsoft.com/office/drawing/2014/main" id="{0640FE7B-1332-EC50-D8F4-C395A5483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80236"/>
            <a:ext cx="5241010" cy="5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22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0B041-65B7-35EA-9764-25B257DD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</a:t>
            </a:r>
            <a:endParaRPr kumimoji="1" lang="ko-KR" altLang="en-US" dirty="0"/>
          </a:p>
        </p:txBody>
      </p:sp>
      <p:pic>
        <p:nvPicPr>
          <p:cNvPr id="5" name="내용 개체 틀 4" descr="전기 배선, 사람, 케이블, 전자 공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12BAF1-5D7A-F2BF-50F0-B1EE23CD0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0" y="1690688"/>
            <a:ext cx="7728841" cy="4351338"/>
          </a:xfrm>
        </p:spPr>
      </p:pic>
      <p:pic>
        <p:nvPicPr>
          <p:cNvPr id="7" name="그림 6" descr="스크린샷, 멀티미디어 소프트웨어, 텍스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3B9D9B-24F4-5C52-A6F2-FB0EA23EB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106" y="1690687"/>
            <a:ext cx="5033902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4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2A312-6B82-7F5A-9B93-237C04D0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만능기판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C3EDB-1F2F-3921-1F82-F9581C25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146" name="Picture 2" descr="lightbox image">
            <a:extLst>
              <a:ext uri="{FF2B5EF4-FFF2-40B4-BE49-F238E27FC236}">
                <a16:creationId xmlns:a16="http://schemas.microsoft.com/office/drawing/2014/main" id="{E5A7807F-1C2A-A7F2-56E0-0F60B0F56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21469" r="-7" b="28531"/>
          <a:stretch/>
        </p:blipFill>
        <p:spPr bwMode="auto">
          <a:xfrm>
            <a:off x="1325105" y="1404278"/>
            <a:ext cx="9541790" cy="268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ghtbox image">
            <a:extLst>
              <a:ext uri="{FF2B5EF4-FFF2-40B4-BE49-F238E27FC236}">
                <a16:creationId xmlns:a16="http://schemas.microsoft.com/office/drawing/2014/main" id="{509588AE-D367-9F1C-EBF7-0CDA8BB6D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t="24364" r="-39" b="25636"/>
          <a:stretch/>
        </p:blipFill>
        <p:spPr bwMode="auto">
          <a:xfrm>
            <a:off x="1325105" y="4089655"/>
            <a:ext cx="9541790" cy="268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1131E7-F4FE-9CDC-BAD9-E59976F5D4B9}"/>
              </a:ext>
            </a:extLst>
          </p:cNvPr>
          <p:cNvSpPr/>
          <p:nvPr/>
        </p:nvSpPr>
        <p:spPr>
          <a:xfrm>
            <a:off x="2719953" y="4355024"/>
            <a:ext cx="2193010" cy="271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749335-ECE8-9567-E01B-6047A5ACCF39}"/>
              </a:ext>
            </a:extLst>
          </p:cNvPr>
          <p:cNvSpPr/>
          <p:nvPr/>
        </p:nvSpPr>
        <p:spPr>
          <a:xfrm>
            <a:off x="5080861" y="4352441"/>
            <a:ext cx="2296331" cy="271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92B91D-0A9E-DAD3-0010-1D6E1D1B4CAD}"/>
              </a:ext>
            </a:extLst>
          </p:cNvPr>
          <p:cNvSpPr/>
          <p:nvPr/>
        </p:nvSpPr>
        <p:spPr>
          <a:xfrm>
            <a:off x="2841357" y="3614065"/>
            <a:ext cx="2239504" cy="271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6ECD9-2C63-6F35-8C93-5DE25109D355}"/>
              </a:ext>
            </a:extLst>
          </p:cNvPr>
          <p:cNvSpPr/>
          <p:nvPr/>
        </p:nvSpPr>
        <p:spPr>
          <a:xfrm>
            <a:off x="5202265" y="3611481"/>
            <a:ext cx="2399653" cy="273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500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D88AAB-38DC-697F-9573-B79D700A1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73" y="859935"/>
            <a:ext cx="9864193" cy="5224944"/>
          </a:xfrm>
          <a:prstGeom prst="rect">
            <a:avLst/>
          </a:prstGeom>
        </p:spPr>
      </p:pic>
      <p:pic>
        <p:nvPicPr>
          <p:cNvPr id="5" name="그림 4" descr="유모차, 의자이(가) 표시된 사진&#10;&#10;자동 생성된 설명">
            <a:extLst>
              <a:ext uri="{FF2B5EF4-FFF2-40B4-BE49-F238E27FC236}">
                <a16:creationId xmlns:a16="http://schemas.microsoft.com/office/drawing/2014/main" id="{E004CE90-13DD-09B2-FDD2-4F56B97F1E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49" y="2555910"/>
            <a:ext cx="1067715" cy="1832993"/>
          </a:xfrm>
          <a:prstGeom prst="rect">
            <a:avLst/>
          </a:prstGeom>
        </p:spPr>
      </p:pic>
      <p:pic>
        <p:nvPicPr>
          <p:cNvPr id="6" name="그림 5" descr="키보드, 디자인, 전자제품이(가) 표시된 사진&#10;&#10;중간 신뢰도로 자동 생성된 설명">
            <a:extLst>
              <a:ext uri="{FF2B5EF4-FFF2-40B4-BE49-F238E27FC236}">
                <a16:creationId xmlns:a16="http://schemas.microsoft.com/office/drawing/2014/main" id="{AAA4EC8D-5AC5-FC1F-F86D-0C06640E6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396" y="2434029"/>
            <a:ext cx="991260" cy="767088"/>
          </a:xfrm>
          <a:prstGeom prst="rect">
            <a:avLst/>
          </a:prstGeom>
        </p:spPr>
      </p:pic>
      <p:pic>
        <p:nvPicPr>
          <p:cNvPr id="7" name="그림 6" descr="자동차 부품, 정물 사진, 가정용 하드웨어, 은이(가) 표시된 사진&#10;&#10;자동 생성된 설명">
            <a:extLst>
              <a:ext uri="{FF2B5EF4-FFF2-40B4-BE49-F238E27FC236}">
                <a16:creationId xmlns:a16="http://schemas.microsoft.com/office/drawing/2014/main" id="{96202132-6E3A-00FF-43CA-8357FE7DF3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91" y="3732606"/>
            <a:ext cx="642870" cy="626599"/>
          </a:xfrm>
          <a:prstGeom prst="rect">
            <a:avLst/>
          </a:prstGeom>
        </p:spPr>
      </p:pic>
      <p:pic>
        <p:nvPicPr>
          <p:cNvPr id="8" name="그림 7" descr="자동차 부품, 파이프, 자전거, 자동차이(가) 표시된 사진&#10;&#10;자동 생성된 설명">
            <a:extLst>
              <a:ext uri="{FF2B5EF4-FFF2-40B4-BE49-F238E27FC236}">
                <a16:creationId xmlns:a16="http://schemas.microsoft.com/office/drawing/2014/main" id="{A3DA2648-8CC0-5E61-DB1E-FE11B050F6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5" t="22423" b="22343"/>
          <a:stretch/>
        </p:blipFill>
        <p:spPr>
          <a:xfrm>
            <a:off x="10472192" y="4754599"/>
            <a:ext cx="996029" cy="892754"/>
          </a:xfrm>
          <a:prstGeom prst="rect">
            <a:avLst/>
          </a:prstGeom>
        </p:spPr>
      </p:pic>
      <p:pic>
        <p:nvPicPr>
          <p:cNvPr id="9" name="그림 8" descr="타이어, 자동차 부품, 교통, 합성고무이(가) 표시된 사진&#10;&#10;자동 생성된 설명">
            <a:extLst>
              <a:ext uri="{FF2B5EF4-FFF2-40B4-BE49-F238E27FC236}">
                <a16:creationId xmlns:a16="http://schemas.microsoft.com/office/drawing/2014/main" id="{94222301-E591-A843-C916-15A8158967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92" y="1057713"/>
            <a:ext cx="817065" cy="9743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457EE-8D09-FAFE-288F-CB976424A0DE}"/>
              </a:ext>
            </a:extLst>
          </p:cNvPr>
          <p:cNvSpPr/>
          <p:nvPr/>
        </p:nvSpPr>
        <p:spPr>
          <a:xfrm>
            <a:off x="4106261" y="3429000"/>
            <a:ext cx="7361960" cy="112179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A2467-5051-8688-A177-BDAA8212F168}"/>
              </a:ext>
            </a:extLst>
          </p:cNvPr>
          <p:cNvSpPr txBox="1"/>
          <p:nvPr/>
        </p:nvSpPr>
        <p:spPr>
          <a:xfrm>
            <a:off x="1021808" y="45507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PC </a:t>
            </a:r>
            <a:r>
              <a:rPr kumimoji="1" lang="ko-KR" altLang="en-US" dirty="0">
                <a:solidFill>
                  <a:schemeClr val="bg1"/>
                </a:solidFill>
              </a:rPr>
              <a:t>활용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프로세스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9A4845-23EC-B1BA-5E42-FCD7242AA231}"/>
              </a:ext>
            </a:extLst>
          </p:cNvPr>
          <p:cNvGrpSpPr/>
          <p:nvPr/>
        </p:nvGrpSpPr>
        <p:grpSpPr>
          <a:xfrm>
            <a:off x="5417929" y="4661168"/>
            <a:ext cx="3189295" cy="899123"/>
            <a:chOff x="3601798" y="7134554"/>
            <a:chExt cx="4091034" cy="1153341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CCFBED01-0813-6764-B144-161FA6862746}"/>
                </a:ext>
              </a:extLst>
            </p:cNvPr>
            <p:cNvSpPr/>
            <p:nvPr/>
          </p:nvSpPr>
          <p:spPr>
            <a:xfrm>
              <a:off x="4722611" y="7134554"/>
              <a:ext cx="1653436" cy="11533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ko-KR" sz="1400" b="1" dirty="0">
                  <a:solidFill>
                    <a:srgbClr val="2E5597"/>
                  </a:solidFill>
                  <a:latin typeface="NanumSquare Neo OTF Regular" pitchFamily="2" charset="-127"/>
                  <a:ea typeface="NanumSquare Neo OTF Regular" pitchFamily="2" charset="-127"/>
                </a:rPr>
                <a:t>STM32</a:t>
              </a:r>
            </a:p>
            <a:p>
              <a:r>
                <a:rPr kumimoji="1" lang="en-US" altLang="ko-KR" sz="1400" b="1" dirty="0">
                  <a:solidFill>
                    <a:srgbClr val="2E5597"/>
                  </a:solidFill>
                  <a:latin typeface="NanumSquare Neo OTF Regular" pitchFamily="2" charset="-127"/>
                  <a:ea typeface="NanumSquare Neo OTF Regular" pitchFamily="2" charset="-127"/>
                </a:rPr>
                <a:t>G030F6P6</a:t>
              </a:r>
              <a:endParaRPr kumimoji="1" lang="ko-KR" altLang="en-US" sz="1400" b="1" dirty="0">
                <a:solidFill>
                  <a:srgbClr val="2E5597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8A1E44-6DBB-0622-BC19-6C8EBE9E8D6E}"/>
                </a:ext>
              </a:extLst>
            </p:cNvPr>
            <p:cNvSpPr txBox="1"/>
            <p:nvPr/>
          </p:nvSpPr>
          <p:spPr>
            <a:xfrm>
              <a:off x="6392476" y="7792617"/>
              <a:ext cx="13003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>
                  <a:solidFill>
                    <a:schemeClr val="bg1"/>
                  </a:solidFill>
                </a:rPr>
                <a:t>거리 펄스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295DBA-8C7E-C1DD-C06A-0651FFA083F0}"/>
                </a:ext>
              </a:extLst>
            </p:cNvPr>
            <p:cNvSpPr txBox="1"/>
            <p:nvPr/>
          </p:nvSpPr>
          <p:spPr>
            <a:xfrm>
              <a:off x="3601798" y="7723669"/>
              <a:ext cx="1125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bg1"/>
                  </a:solidFill>
                </a:rPr>
                <a:t>1.3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 속도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5A8875-73D9-B3BD-63DA-2528208030A5}"/>
              </a:ext>
            </a:extLst>
          </p:cNvPr>
          <p:cNvSpPr/>
          <p:nvPr/>
        </p:nvSpPr>
        <p:spPr>
          <a:xfrm>
            <a:off x="4106261" y="4615020"/>
            <a:ext cx="2137607" cy="112179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EB9126-01D9-93DB-89EB-848CBFD3E31F}"/>
              </a:ext>
            </a:extLst>
          </p:cNvPr>
          <p:cNvCxnSpPr>
            <a:cxnSpLocks/>
          </p:cNvCxnSpPr>
          <p:nvPr/>
        </p:nvCxnSpPr>
        <p:spPr>
          <a:xfrm flipH="1" flipV="1">
            <a:off x="5417929" y="3201117"/>
            <a:ext cx="918047" cy="1460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747DF5-4FF4-A388-58EA-DC23F04FD17F}"/>
              </a:ext>
            </a:extLst>
          </p:cNvPr>
          <p:cNvSpPr txBox="1"/>
          <p:nvPr/>
        </p:nvSpPr>
        <p:spPr>
          <a:xfrm>
            <a:off x="4435919" y="580104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MCU </a:t>
            </a:r>
            <a:r>
              <a:rPr kumimoji="1" lang="ko-KR" altLang="en-US" dirty="0"/>
              <a:t>최소화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4EA8DD-B28B-BC3D-E602-A388065081A2}"/>
              </a:ext>
            </a:extLst>
          </p:cNvPr>
          <p:cNvSpPr txBox="1"/>
          <p:nvPr/>
        </p:nvSpPr>
        <p:spPr>
          <a:xfrm>
            <a:off x="5504723" y="3059668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MCU </a:t>
            </a:r>
            <a:r>
              <a:rPr kumimoji="1" lang="ko-KR" altLang="en-US" dirty="0">
                <a:solidFill>
                  <a:schemeClr val="bg1"/>
                </a:solidFill>
              </a:rPr>
              <a:t>최적화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7EED66-EE4B-CF33-0953-66A0186767AE}"/>
              </a:ext>
            </a:extLst>
          </p:cNvPr>
          <p:cNvSpPr txBox="1"/>
          <p:nvPr/>
        </p:nvSpPr>
        <p:spPr>
          <a:xfrm>
            <a:off x="6362741" y="5608509"/>
            <a:ext cx="1808508" cy="738664"/>
          </a:xfrm>
          <a:prstGeom prst="rect">
            <a:avLst/>
          </a:prstGeom>
          <a:solidFill>
            <a:srgbClr val="A6C4F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취득 데이터 기반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이동 거리 및 가속도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측정 역할 추가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889C6A-10BC-6406-401C-EDDB9B0C1B7E}"/>
              </a:ext>
            </a:extLst>
          </p:cNvPr>
          <p:cNvSpPr/>
          <p:nvPr/>
        </p:nvSpPr>
        <p:spPr>
          <a:xfrm>
            <a:off x="4106262" y="2267984"/>
            <a:ext cx="1398462" cy="101531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Arduino</a:t>
            </a:r>
            <a:br>
              <a:rPr kumimoji="1" lang="en-US" altLang="ko-KR" dirty="0">
                <a:solidFill>
                  <a:schemeClr val="tx1"/>
                </a:solidFill>
              </a:rPr>
            </a:br>
            <a:r>
              <a:rPr kumimoji="1" lang="en-US" altLang="ko-KR" dirty="0">
                <a:solidFill>
                  <a:schemeClr val="tx1"/>
                </a:solidFill>
              </a:rPr>
              <a:t>Nano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9E5FE5D-7C80-D0DE-EE79-06F7E372B52B}"/>
              </a:ext>
            </a:extLst>
          </p:cNvPr>
          <p:cNvCxnSpPr/>
          <p:nvPr/>
        </p:nvCxnSpPr>
        <p:spPr>
          <a:xfrm>
            <a:off x="2529016" y="1598599"/>
            <a:ext cx="1577245" cy="66938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7CBC1E-108F-76F8-5380-52497AA627F5}"/>
              </a:ext>
            </a:extLst>
          </p:cNvPr>
          <p:cNvCxnSpPr>
            <a:cxnSpLocks/>
          </p:cNvCxnSpPr>
          <p:nvPr/>
        </p:nvCxnSpPr>
        <p:spPr>
          <a:xfrm flipV="1">
            <a:off x="5492269" y="1607167"/>
            <a:ext cx="1490744" cy="65517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05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6D150-6F52-35CF-59B3-7DE8B7D8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Summarize</a:t>
            </a:r>
            <a:endParaRPr kumimoji="1" lang="ko-KR" altLang="en-US" dirty="0"/>
          </a:p>
        </p:txBody>
      </p:sp>
      <p:pic>
        <p:nvPicPr>
          <p:cNvPr id="5" name="내용 개체 틀 4" descr="텍스트, 스크린샷, 신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7C4D25-91BA-A210-A6FC-C0D4FE43D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19" t="1506" r="719" b="1654"/>
          <a:stretch/>
        </p:blipFill>
        <p:spPr>
          <a:xfrm>
            <a:off x="0" y="2018923"/>
            <a:ext cx="12192000" cy="3355092"/>
          </a:xfrm>
        </p:spPr>
      </p:pic>
    </p:spTree>
    <p:extLst>
      <p:ext uri="{BB962C8B-B14F-4D97-AF65-F5344CB8AC3E}">
        <p14:creationId xmlns:p14="http://schemas.microsoft.com/office/powerpoint/2010/main" val="190016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6A2C3-EF3E-DB1C-D5C8-89D9FB01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0C00DC-B1A0-C8EC-8FAF-42332C6D2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789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D5879-CDEE-62BF-B1B7-DBB5B1BD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FSR Matrix Sensor</a:t>
            </a:r>
            <a:endParaRPr kumimoji="1" lang="ko-KR" altLang="en-US" dirty="0"/>
          </a:p>
        </p:txBody>
      </p:sp>
      <p:pic>
        <p:nvPicPr>
          <p:cNvPr id="9" name="내용 개체 틀 8" descr="텍스트, 라인, 도표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4DA31E-AAE8-C0E6-6840-4D0F0F9BB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38" y="2236683"/>
            <a:ext cx="7284203" cy="4148619"/>
          </a:xfrm>
        </p:spPr>
      </p:pic>
      <p:pic>
        <p:nvPicPr>
          <p:cNvPr id="7" name="그림 6" descr="직사각형, 스크린샷, 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4C08194-CBE0-3806-72F7-B72F9E1F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03" y="201920"/>
            <a:ext cx="4791559" cy="64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2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51038-8F08-0273-F00B-9B3DBFB0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185FD-1733-8492-4D7F-4B98400B3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50" name="Picture 2" descr="lightbox image">
            <a:extLst>
              <a:ext uri="{FF2B5EF4-FFF2-40B4-BE49-F238E27FC236}">
                <a16:creationId xmlns:a16="http://schemas.microsoft.com/office/drawing/2014/main" id="{F6DA06E4-E8F0-5919-6035-71C4E05C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BDEDA90-B01B-11E9-050F-F0498B5B68CC}"/>
              </a:ext>
            </a:extLst>
          </p:cNvPr>
          <p:cNvSpPr/>
          <p:nvPr/>
        </p:nvSpPr>
        <p:spPr>
          <a:xfrm>
            <a:off x="2115519" y="3936569"/>
            <a:ext cx="325464" cy="1340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B4FA38-DAC1-12DA-C7A6-FF0FF806DDAE}"/>
              </a:ext>
            </a:extLst>
          </p:cNvPr>
          <p:cNvSpPr/>
          <p:nvPr/>
        </p:nvSpPr>
        <p:spPr>
          <a:xfrm>
            <a:off x="2895600" y="5060197"/>
            <a:ext cx="822701" cy="384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224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B6FEA-377F-1CA6-BFBF-91C0D117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Capstone Design 2024-2</a:t>
            </a:r>
            <a:endParaRPr kumimoji="1" lang="ko-KR" altLang="en-US" dirty="0"/>
          </a:p>
        </p:txBody>
      </p:sp>
      <p:pic>
        <p:nvPicPr>
          <p:cNvPr id="7" name="내용 개체 틀 6" descr="사람, 전기 배선, 케이블, 회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B565038-B0D3-54FA-F43D-535D58ABC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46" y="2224006"/>
            <a:ext cx="6178335" cy="4449473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DF98E83-3BB5-CC63-715F-22C75E7C45F9}"/>
              </a:ext>
            </a:extLst>
          </p:cNvPr>
          <p:cNvSpPr/>
          <p:nvPr/>
        </p:nvSpPr>
        <p:spPr>
          <a:xfrm>
            <a:off x="1518834" y="3395589"/>
            <a:ext cx="3223648" cy="2881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 descr="텍스트, 도표, 라인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B85564D-F36A-2F58-54CC-0E83215D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381" y="2099242"/>
            <a:ext cx="5753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3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704E0-FF83-9AA9-8187-47AAB7C9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Capstone Design 2024-2</a:t>
            </a:r>
            <a:endParaRPr kumimoji="1" lang="ko-KR" altLang="en-US" dirty="0"/>
          </a:p>
        </p:txBody>
      </p:sp>
      <p:pic>
        <p:nvPicPr>
          <p:cNvPr id="6" name="내용 개체 틀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49A201-DB42-3043-8C5F-F5835AC1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786" y="1671247"/>
            <a:ext cx="5572786" cy="4821628"/>
          </a:xfrm>
        </p:spPr>
      </p:pic>
      <p:pic>
        <p:nvPicPr>
          <p:cNvPr id="4" name="그림 3" descr="텍스트, 도표, 라인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BF8DED8-EC5D-8E98-4688-D9546E5F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0" y="1671247"/>
            <a:ext cx="5903237" cy="48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7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47E48-59FE-4183-91F9-7D2842D1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9" y="365125"/>
            <a:ext cx="11100661" cy="1325563"/>
          </a:xfrm>
        </p:spPr>
        <p:txBody>
          <a:bodyPr/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IC, 5 GPIO</a:t>
            </a:r>
            <a:endParaRPr kumimoji="1" lang="ko-KR" altLang="en-US" dirty="0"/>
          </a:p>
        </p:txBody>
      </p:sp>
      <p:pic>
        <p:nvPicPr>
          <p:cNvPr id="5" name="내용 개체 틀 4" descr="텍스트, 도표, 기술 도면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1887223-AC67-7E19-6355-B059EB6B9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812" y="0"/>
            <a:ext cx="6458781" cy="6858000"/>
          </a:xfrm>
        </p:spPr>
      </p:pic>
      <p:pic>
        <p:nvPicPr>
          <p:cNvPr id="3074" name="Picture 2" descr="lightbox image">
            <a:extLst>
              <a:ext uri="{FF2B5EF4-FFF2-40B4-BE49-F238E27FC236}">
                <a16:creationId xmlns:a16="http://schemas.microsoft.com/office/drawing/2014/main" id="{74EDC613-1B23-8834-B30D-3E918259A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9" y="1553491"/>
            <a:ext cx="5163519" cy="51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ghtbox image">
            <a:extLst>
              <a:ext uri="{FF2B5EF4-FFF2-40B4-BE49-F238E27FC236}">
                <a16:creationId xmlns:a16="http://schemas.microsoft.com/office/drawing/2014/main" id="{475B0034-4445-24FE-D150-424F8BFC0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3" t="9185" r="16462" b="20960"/>
          <a:stretch/>
        </p:blipFill>
        <p:spPr bwMode="auto">
          <a:xfrm>
            <a:off x="3642102" y="140990"/>
            <a:ext cx="2173638" cy="217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4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1099A-3A8D-5529-C067-FDC3F56F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 IC, 5 GPIO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7472FE-3958-9A05-CDB6-3485CA65C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188" y="6282810"/>
            <a:ext cx="5642812" cy="575190"/>
          </a:xfrm>
        </p:spPr>
      </p:pic>
      <p:pic>
        <p:nvPicPr>
          <p:cNvPr id="4" name="내용 개체 틀 4" descr="텍스트, 도표, 기술 도면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90A518B-0E00-311C-28FF-4C7B3284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98" y="1309606"/>
            <a:ext cx="4683702" cy="4973203"/>
          </a:xfrm>
          <a:prstGeom prst="rect">
            <a:avLst/>
          </a:prstGeom>
        </p:spPr>
      </p:pic>
      <p:pic>
        <p:nvPicPr>
          <p:cNvPr id="8" name="그림 7" descr="텍스트, 스크린샷, 메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43398E-06D0-3C03-0E41-0CA531F6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397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0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38E14-D438-003F-7022-C05B280B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 IC, 3 GPIO</a:t>
            </a:r>
            <a:endParaRPr kumimoji="1" lang="ko-KR" altLang="en-US" dirty="0"/>
          </a:p>
        </p:txBody>
      </p:sp>
      <p:pic>
        <p:nvPicPr>
          <p:cNvPr id="5" name="내용 개체 틀 4" descr="텍스트, 도표, 기술 도면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93961E-8F1B-9E0C-F260-912DA480D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897" y="0"/>
            <a:ext cx="6458781" cy="6858000"/>
          </a:xfrm>
        </p:spPr>
      </p:pic>
    </p:spTree>
    <p:extLst>
      <p:ext uri="{BB962C8B-B14F-4D97-AF65-F5344CB8AC3E}">
        <p14:creationId xmlns:p14="http://schemas.microsoft.com/office/powerpoint/2010/main" val="2317104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CBAC1-FC07-E749-EB9A-28B33784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 IC, 3 GPIO</a:t>
            </a:r>
            <a:endParaRPr kumimoji="1" lang="ko-KR" altLang="en-US" dirty="0"/>
          </a:p>
        </p:txBody>
      </p:sp>
      <p:pic>
        <p:nvPicPr>
          <p:cNvPr id="5" name="내용 개체 틀 4" descr="텍스트, 도표, 라인, 기술 도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2AA22DE-7CEC-0E30-FEF8-69FDCF8E5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3219" y="0"/>
            <a:ext cx="6458781" cy="6858000"/>
          </a:xfrm>
        </p:spPr>
      </p:pic>
      <p:pic>
        <p:nvPicPr>
          <p:cNvPr id="7" name="그림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BE1E122-D5A2-2FAB-A8A6-899C1F40B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5" y="1368275"/>
            <a:ext cx="5144283" cy="49295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CDCF14-B883-D05F-48C5-9C65E1560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35" y="6297824"/>
            <a:ext cx="5144284" cy="5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3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91</Words>
  <Application>Microsoft Macintosh PowerPoint</Application>
  <PresentationFormat>와이드스크린</PresentationFormat>
  <Paragraphs>29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NanumSquare Neo OTF Regular</vt:lpstr>
      <vt:lpstr>Arial</vt:lpstr>
      <vt:lpstr>Office 테마</vt:lpstr>
      <vt:lpstr>Optimized GPIO Circuit Design for Pressure Sensor Array</vt:lpstr>
      <vt:lpstr>FSR Matrix Sensor</vt:lpstr>
      <vt:lpstr>PowerPoint 프레젠테이션</vt:lpstr>
      <vt:lpstr>~ Capstone Design 2024-2</vt:lpstr>
      <vt:lpstr>~ Capstone Design 2024-2</vt:lpstr>
      <vt:lpstr>4 IC, 5 GPIO</vt:lpstr>
      <vt:lpstr>4 IC, 5 GPIO</vt:lpstr>
      <vt:lpstr>4 IC, 3 GPIO</vt:lpstr>
      <vt:lpstr>3 IC, 3 GPIO</vt:lpstr>
      <vt:lpstr>3 IC, 3 GPIO</vt:lpstr>
      <vt:lpstr>Result</vt:lpstr>
      <vt:lpstr>만능기판…</vt:lpstr>
      <vt:lpstr>PowerPoint 프레젠테이션</vt:lpstr>
      <vt:lpstr>Summarize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이진성/임베디드시스템공학과</dc:creator>
  <cp:lastModifiedBy>이진성/임베디드시스템공학과</cp:lastModifiedBy>
  <cp:revision>10</cp:revision>
  <dcterms:created xsi:type="dcterms:W3CDTF">2025-04-16T13:14:34Z</dcterms:created>
  <dcterms:modified xsi:type="dcterms:W3CDTF">2025-04-17T00:23:29Z</dcterms:modified>
</cp:coreProperties>
</file>